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78" r:id="rId4"/>
    <p:sldId id="280" r:id="rId5"/>
    <p:sldId id="279" r:id="rId6"/>
    <p:sldId id="257" r:id="rId7"/>
    <p:sldId id="277" r:id="rId8"/>
    <p:sldId id="260" r:id="rId9"/>
    <p:sldId id="259" r:id="rId10"/>
    <p:sldId id="261" r:id="rId11"/>
    <p:sldId id="264" r:id="rId12"/>
    <p:sldId id="268" r:id="rId13"/>
    <p:sldId id="269" r:id="rId14"/>
    <p:sldId id="273" r:id="rId15"/>
    <p:sldId id="275" r:id="rId16"/>
    <p:sldId id="281" r:id="rId17"/>
    <p:sldId id="283" r:id="rId18"/>
    <p:sldId id="28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5"/>
    <p:restoredTop sz="93986"/>
  </p:normalViewPr>
  <p:slideViewPr>
    <p:cSldViewPr snapToGrid="0">
      <p:cViewPr varScale="1">
        <p:scale>
          <a:sx n="112" d="100"/>
          <a:sy n="112"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0146-DAB9-4A58-C407-7888F3C215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443DDF-668A-8DCC-7D9D-7D07F284F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5746F5-1D54-C8C9-28C2-B81A91A61853}"/>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A1ADE9F4-0039-6E72-AAF2-142FCC1C5C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909AE-8ACC-2897-36F9-BAC2DFD46858}"/>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1636606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5B88-EF33-C4DF-F79D-783DC94755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E7BB00-3DFC-FACD-0019-7D91DE4EBE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985CA-0C97-986B-AC6D-0A0FC5901684}"/>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FC726E8B-9B70-18AC-108A-D205B2EB5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40087E-F227-A96C-60A7-4ECDECF97318}"/>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2845069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AA26CD-777F-3C99-8C89-14DEE50B1F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99D3E4-70A0-91A5-F837-3866934AB0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B5691-90E7-A86A-372E-87C007647073}"/>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631BCC95-73F3-09B6-473D-59E39BA06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62D30-45AA-520F-6755-15D69027DDB8}"/>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2098707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20005-D68A-18AE-A4D8-5702452968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6BEE99-19E1-71A5-47B5-00BF10381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178554-8C20-B029-7619-3A1BFCCDFE5D}"/>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102046A3-E912-705C-CE1C-997F1A16AD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BEB37-BD97-903F-A1DF-DDC828A5F025}"/>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471092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0AE0B-D25E-706E-F8B4-ED44CD9A3B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6D1FB2-1F24-E6B0-4B6E-3B3AAE9C59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C14D6-56BD-43EA-1B5A-93621DD205E7}"/>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DE890999-63E9-D051-5517-E2A055285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337AE-B395-4187-8560-E64A2D131E53}"/>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1906749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8F69-A288-0275-A867-8D30B1EE37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CA382C-FC8D-CCB6-540B-7FE050C14F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37A24D-249C-CE53-AC1B-83ED8E9064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73C919-23AF-D722-7D6A-B38E13211E5D}"/>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6" name="Footer Placeholder 5">
            <a:extLst>
              <a:ext uri="{FF2B5EF4-FFF2-40B4-BE49-F238E27FC236}">
                <a16:creationId xmlns:a16="http://schemas.microsoft.com/office/drawing/2014/main" id="{ADAD8A22-918A-D597-1FB6-DB5706B4E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B6B96-AA11-4953-D1D5-8D4198D48B70}"/>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1438828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480D-111C-FD73-812A-3FC3D8018F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D277C2-E6D2-751D-707B-44550A89EC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63AEF-99A2-D23C-FA4A-90513080EC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738D24-ABC6-3575-71B0-B6EB3B94F2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D45F92-7E2D-41C0-DF68-615A2C4143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0D005F-0BA4-0270-9318-FFE8E451D899}"/>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8" name="Footer Placeholder 7">
            <a:extLst>
              <a:ext uri="{FF2B5EF4-FFF2-40B4-BE49-F238E27FC236}">
                <a16:creationId xmlns:a16="http://schemas.microsoft.com/office/drawing/2014/main" id="{7C12ED6A-1537-A729-7E1E-55AA661367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9D18C5-67E2-6F3F-B847-C1D8709262FF}"/>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3102069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C8AE3-FB4B-5CFA-069E-74DDE58950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B825B6-0A0C-CC84-F171-451AA4E2C875}"/>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4" name="Footer Placeholder 3">
            <a:extLst>
              <a:ext uri="{FF2B5EF4-FFF2-40B4-BE49-F238E27FC236}">
                <a16:creationId xmlns:a16="http://schemas.microsoft.com/office/drawing/2014/main" id="{D3B8BBD0-3CF4-6967-D1AD-4CE8D02A80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2839A7-FD10-65BA-D691-35E6A79FA5B6}"/>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3565624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B56DB1-5CF2-A302-911F-754F761D6D2D}"/>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3" name="Footer Placeholder 2">
            <a:extLst>
              <a:ext uri="{FF2B5EF4-FFF2-40B4-BE49-F238E27FC236}">
                <a16:creationId xmlns:a16="http://schemas.microsoft.com/office/drawing/2014/main" id="{CAF65F78-72B7-370D-5940-6AD2B7C6BD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4724E7-39C3-1AF7-2570-110A4580C082}"/>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239504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E1E7-C9DC-4D33-397C-BDFC429CC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1B53E4-C885-AE8E-B739-72FAF58104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A39626-9DC0-88E8-77A4-26B40CF542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2E315-E96F-29AB-8548-FCBF6373FB86}"/>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6" name="Footer Placeholder 5">
            <a:extLst>
              <a:ext uri="{FF2B5EF4-FFF2-40B4-BE49-F238E27FC236}">
                <a16:creationId xmlns:a16="http://schemas.microsoft.com/office/drawing/2014/main" id="{72ED61A4-AA5A-17A7-FCD1-8138871B8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E6E2D-278E-E7FE-10FB-5ED791792036}"/>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2064793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2DED7-40D1-9B48-164A-9C91D5AD7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4DA617-6105-CB35-B89E-ED7271613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503209-DC0C-5661-2636-2ACC1C6233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3E64A-3128-217B-B3A0-57555A9515D6}"/>
              </a:ext>
            </a:extLst>
          </p:cNvPr>
          <p:cNvSpPr>
            <a:spLocks noGrp="1"/>
          </p:cNvSpPr>
          <p:nvPr>
            <p:ph type="dt" sz="half" idx="10"/>
          </p:nvPr>
        </p:nvSpPr>
        <p:spPr/>
        <p:txBody>
          <a:bodyPr/>
          <a:lstStyle/>
          <a:p>
            <a:fld id="{91BC6284-A7E4-264F-A84D-FCEA731B1E59}" type="datetimeFigureOut">
              <a:rPr lang="en-US" smtClean="0"/>
              <a:t>11/15/25</a:t>
            </a:fld>
            <a:endParaRPr lang="en-US"/>
          </a:p>
        </p:txBody>
      </p:sp>
      <p:sp>
        <p:nvSpPr>
          <p:cNvPr id="6" name="Footer Placeholder 5">
            <a:extLst>
              <a:ext uri="{FF2B5EF4-FFF2-40B4-BE49-F238E27FC236}">
                <a16:creationId xmlns:a16="http://schemas.microsoft.com/office/drawing/2014/main" id="{D2196A83-9344-C4CE-AA6F-35C035702F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51538-F56F-5B59-EEC8-B8D4F253DF18}"/>
              </a:ext>
            </a:extLst>
          </p:cNvPr>
          <p:cNvSpPr>
            <a:spLocks noGrp="1"/>
          </p:cNvSpPr>
          <p:nvPr>
            <p:ph type="sldNum" sz="quarter" idx="12"/>
          </p:nvPr>
        </p:nvSpPr>
        <p:spPr/>
        <p:txBody>
          <a:bodyPr/>
          <a:lstStyle/>
          <a:p>
            <a:fld id="{AA492DE5-DCBE-1249-9E48-303BE0C40CE5}" type="slidenum">
              <a:rPr lang="en-US" smtClean="0"/>
              <a:t>‹#›</a:t>
            </a:fld>
            <a:endParaRPr lang="en-US"/>
          </a:p>
        </p:txBody>
      </p:sp>
    </p:spTree>
    <p:extLst>
      <p:ext uri="{BB962C8B-B14F-4D97-AF65-F5344CB8AC3E}">
        <p14:creationId xmlns:p14="http://schemas.microsoft.com/office/powerpoint/2010/main" val="2500114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18E16A-5975-2A25-3E79-3780F1BF77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1E5FA6-31B3-BD1E-C504-7CA8886098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AD7D6-954C-4CB5-0246-DE40A21C79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1BC6284-A7E4-264F-A84D-FCEA731B1E59}" type="datetimeFigureOut">
              <a:rPr lang="en-US" smtClean="0"/>
              <a:t>11/15/25</a:t>
            </a:fld>
            <a:endParaRPr lang="en-US"/>
          </a:p>
        </p:txBody>
      </p:sp>
      <p:sp>
        <p:nvSpPr>
          <p:cNvPr id="5" name="Footer Placeholder 4">
            <a:extLst>
              <a:ext uri="{FF2B5EF4-FFF2-40B4-BE49-F238E27FC236}">
                <a16:creationId xmlns:a16="http://schemas.microsoft.com/office/drawing/2014/main" id="{575D659B-5D14-5AAB-7C50-0372AC4435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D0A84CE-9F97-E4B8-C551-4B44F2174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492DE5-DCBE-1249-9E48-303BE0C40CE5}" type="slidenum">
              <a:rPr lang="en-US" smtClean="0"/>
              <a:t>‹#›</a:t>
            </a:fld>
            <a:endParaRPr lang="en-US"/>
          </a:p>
        </p:txBody>
      </p:sp>
    </p:spTree>
    <p:extLst>
      <p:ext uri="{BB962C8B-B14F-4D97-AF65-F5344CB8AC3E}">
        <p14:creationId xmlns:p14="http://schemas.microsoft.com/office/powerpoint/2010/main" val="35867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hyperlink" Target="https://devblogs.microsoft.com/foundry/introducing-microsoft-agent-framework-the-open-source-engine-for-agentic-ai-apps/" TargetMode="External"/><Relationship Id="rId2" Type="http://schemas.openxmlformats.org/officeDocument/2006/relationships/hyperlink" Target="https://github.com/microsoft/Deploy-Your-AI-Application-In-Production/tree/main" TargetMode="External"/><Relationship Id="rId1" Type="http://schemas.openxmlformats.org/officeDocument/2006/relationships/slideLayout" Target="../slideLayouts/slideLayout2.xml"/><Relationship Id="rId4" Type="http://schemas.openxmlformats.org/officeDocument/2006/relationships/hyperlink" Target="https://learn.microsoft.com/en-us/azure/ai-foundry/what-is-azure-ai-foundr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ection of cartoon robots&#10;&#10;AI-generated content may be incorrect.">
            <a:extLst>
              <a:ext uri="{FF2B5EF4-FFF2-40B4-BE49-F238E27FC236}">
                <a16:creationId xmlns:a16="http://schemas.microsoft.com/office/drawing/2014/main" id="{BCFEBC8C-F7A0-EA8C-6731-689C7B4F29FA}"/>
              </a:ext>
            </a:extLst>
          </p:cNvPr>
          <p:cNvPicPr>
            <a:picLocks noChangeAspect="1"/>
          </p:cNvPicPr>
          <p:nvPr/>
        </p:nvPicPr>
        <p:blipFill>
          <a:blip r:embed="rId2"/>
          <a:srcRect t="27130" b="2937"/>
          <a:stretch>
            <a:fillRect/>
          </a:stretch>
        </p:blipFill>
        <p:spPr>
          <a:xfrm>
            <a:off x="-1" y="-1"/>
            <a:ext cx="9806503" cy="6858001"/>
          </a:xfrm>
          <a:prstGeom prst="rect">
            <a:avLst/>
          </a:prstGeom>
        </p:spPr>
      </p:pic>
      <p:pic>
        <p:nvPicPr>
          <p:cNvPr id="6" name="Picture 5" descr="A collection of cartoon robots&#10;&#10;AI-generated content may be incorrect.">
            <a:extLst>
              <a:ext uri="{FF2B5EF4-FFF2-40B4-BE49-F238E27FC236}">
                <a16:creationId xmlns:a16="http://schemas.microsoft.com/office/drawing/2014/main" id="{BB771C39-348E-277E-1737-98AED0B40974}"/>
              </a:ext>
            </a:extLst>
          </p:cNvPr>
          <p:cNvPicPr>
            <a:picLocks noChangeAspect="1"/>
          </p:cNvPicPr>
          <p:nvPr/>
        </p:nvPicPr>
        <p:blipFill>
          <a:blip r:embed="rId2"/>
          <a:srcRect l="69562" t="5136" b="73705"/>
          <a:stretch>
            <a:fillRect/>
          </a:stretch>
        </p:blipFill>
        <p:spPr>
          <a:xfrm>
            <a:off x="9332464" y="4688626"/>
            <a:ext cx="2859536" cy="1987890"/>
          </a:xfrm>
          <a:prstGeom prst="rect">
            <a:avLst/>
          </a:prstGeom>
        </p:spPr>
      </p:pic>
      <p:pic>
        <p:nvPicPr>
          <p:cNvPr id="8" name="Picture 7" descr="A collection of cartoon robots&#10;&#10;AI-generated content may be incorrect.">
            <a:extLst>
              <a:ext uri="{FF2B5EF4-FFF2-40B4-BE49-F238E27FC236}">
                <a16:creationId xmlns:a16="http://schemas.microsoft.com/office/drawing/2014/main" id="{ECD580C3-BFE4-17F3-BEDE-A76CE2D53020}"/>
              </a:ext>
            </a:extLst>
          </p:cNvPr>
          <p:cNvPicPr>
            <a:picLocks noChangeAspect="1"/>
          </p:cNvPicPr>
          <p:nvPr/>
        </p:nvPicPr>
        <p:blipFill>
          <a:blip r:embed="rId2"/>
          <a:srcRect l="26427" r="51344" b="73705"/>
          <a:stretch>
            <a:fillRect/>
          </a:stretch>
        </p:blipFill>
        <p:spPr>
          <a:xfrm>
            <a:off x="9743097" y="1842760"/>
            <a:ext cx="2252374" cy="2664382"/>
          </a:xfrm>
          <a:prstGeom prst="rect">
            <a:avLst/>
          </a:prstGeom>
        </p:spPr>
      </p:pic>
      <p:pic>
        <p:nvPicPr>
          <p:cNvPr id="7" name="Picture 6" descr="A collection of cartoon robots&#10;&#10;AI-generated content may be incorrect.">
            <a:extLst>
              <a:ext uri="{FF2B5EF4-FFF2-40B4-BE49-F238E27FC236}">
                <a16:creationId xmlns:a16="http://schemas.microsoft.com/office/drawing/2014/main" id="{FEBFE378-FB37-C8BC-C242-FE38D69DE5DC}"/>
              </a:ext>
            </a:extLst>
          </p:cNvPr>
          <p:cNvPicPr>
            <a:picLocks noChangeAspect="1"/>
          </p:cNvPicPr>
          <p:nvPr/>
        </p:nvPicPr>
        <p:blipFill>
          <a:blip r:embed="rId2"/>
          <a:srcRect t="4856" r="72840" b="73705"/>
          <a:stretch>
            <a:fillRect/>
          </a:stretch>
        </p:blipFill>
        <p:spPr>
          <a:xfrm>
            <a:off x="9546569" y="36366"/>
            <a:ext cx="2645431" cy="2088207"/>
          </a:xfrm>
          <a:prstGeom prst="rect">
            <a:avLst/>
          </a:prstGeom>
        </p:spPr>
      </p:pic>
      <p:sp>
        <p:nvSpPr>
          <p:cNvPr id="3" name="Rectangle 2">
            <a:extLst>
              <a:ext uri="{FF2B5EF4-FFF2-40B4-BE49-F238E27FC236}">
                <a16:creationId xmlns:a16="http://schemas.microsoft.com/office/drawing/2014/main" id="{045D7064-E7BB-9245-C2C2-C905BBB028D4}"/>
              </a:ext>
            </a:extLst>
          </p:cNvPr>
          <p:cNvSpPr/>
          <p:nvPr/>
        </p:nvSpPr>
        <p:spPr>
          <a:xfrm>
            <a:off x="355600" y="2139949"/>
            <a:ext cx="11430000" cy="25781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tx1"/>
                </a:solidFill>
                <a:cs typeface="AL BAYAN PLAIN" pitchFamily="2" charset="-78"/>
              </a:rPr>
              <a:t>From Prototype to Enterprise: </a:t>
            </a:r>
          </a:p>
          <a:p>
            <a:pPr algn="ctr"/>
            <a:r>
              <a:rPr lang="en-US" sz="5400" b="1" dirty="0">
                <a:solidFill>
                  <a:schemeClr val="tx1"/>
                </a:solidFill>
              </a:rPr>
              <a:t>Multi-Agent AI Governance and Scaling in Azure</a:t>
            </a:r>
          </a:p>
        </p:txBody>
      </p:sp>
    </p:spTree>
    <p:extLst>
      <p:ext uri="{BB962C8B-B14F-4D97-AF65-F5344CB8AC3E}">
        <p14:creationId xmlns:p14="http://schemas.microsoft.com/office/powerpoint/2010/main" val="30429018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2" name="Picture 2" descr="A Deep Dive into Azure AI Foundry's Capabilities">
            <a:extLst>
              <a:ext uri="{FF2B5EF4-FFF2-40B4-BE49-F238E27FC236}">
                <a16:creationId xmlns:a16="http://schemas.microsoft.com/office/drawing/2014/main" id="{AA4A2805-CFC1-1BB7-0820-85C20D84B8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47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49B9C7-39CA-6544-4120-E32E80B616AB}"/>
              </a:ext>
            </a:extLst>
          </p:cNvPr>
          <p:cNvPicPr>
            <a:picLocks noChangeAspect="1"/>
          </p:cNvPicPr>
          <p:nvPr/>
        </p:nvPicPr>
        <p:blipFill>
          <a:blip r:embed="rId2"/>
          <a:stretch>
            <a:fillRect/>
          </a:stretch>
        </p:blipFill>
        <p:spPr>
          <a:xfrm>
            <a:off x="2217466" y="0"/>
            <a:ext cx="7757067" cy="6858000"/>
          </a:xfrm>
          <a:prstGeom prst="rect">
            <a:avLst/>
          </a:prstGeom>
        </p:spPr>
      </p:pic>
    </p:spTree>
    <p:extLst>
      <p:ext uri="{BB962C8B-B14F-4D97-AF65-F5344CB8AC3E}">
        <p14:creationId xmlns:p14="http://schemas.microsoft.com/office/powerpoint/2010/main" val="411494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C7E027-3860-E218-356C-020206816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E4DD57-9065-ADF6-465A-36544E1A323B}"/>
              </a:ext>
            </a:extLst>
          </p:cNvPr>
          <p:cNvSpPr>
            <a:spLocks noGrp="1"/>
          </p:cNvSpPr>
          <p:nvPr>
            <p:ph type="title"/>
          </p:nvPr>
        </p:nvSpPr>
        <p:spPr/>
        <p:txBody>
          <a:bodyPr>
            <a:normAutofit/>
          </a:bodyPr>
          <a:lstStyle/>
          <a:p>
            <a:r>
              <a:rPr lang="en-US" b="1" dirty="0"/>
              <a:t>How do I </a:t>
            </a:r>
            <a:r>
              <a:rPr lang="en-US" b="1" i="1" dirty="0"/>
              <a:t>select</a:t>
            </a:r>
            <a:r>
              <a:rPr lang="en-US" b="1" dirty="0"/>
              <a:t> the best model for my use case?</a:t>
            </a:r>
            <a:endParaRPr lang="en-US" dirty="0"/>
          </a:p>
        </p:txBody>
      </p:sp>
      <p:sp>
        <p:nvSpPr>
          <p:cNvPr id="3" name="Content Placeholder 2">
            <a:extLst>
              <a:ext uri="{FF2B5EF4-FFF2-40B4-BE49-F238E27FC236}">
                <a16:creationId xmlns:a16="http://schemas.microsoft.com/office/drawing/2014/main" id="{32B60748-393E-CD91-94AE-87C5C547BB36}"/>
              </a:ext>
            </a:extLst>
          </p:cNvPr>
          <p:cNvSpPr>
            <a:spLocks noGrp="1"/>
          </p:cNvSpPr>
          <p:nvPr>
            <p:ph idx="1"/>
          </p:nvPr>
        </p:nvSpPr>
        <p:spPr/>
        <p:txBody>
          <a:bodyPr>
            <a:normAutofit fontScale="92500" lnSpcReduction="20000"/>
          </a:bodyPr>
          <a:lstStyle/>
          <a:p>
            <a:r>
              <a:rPr lang="en-US" dirty="0"/>
              <a:t>To select the best language model for you use case, you need to decide on what criteria you're using to filter the models. The criteria are the necessary characteristics you identify for a model. Four characteristics you can consider are:</a:t>
            </a:r>
          </a:p>
          <a:p>
            <a:r>
              <a:rPr lang="en-US" b="1" dirty="0"/>
              <a:t>Task type</a:t>
            </a:r>
            <a:r>
              <a:rPr lang="en-US" dirty="0"/>
              <a:t>: What type of task do you need the model to perform? Does it include the understanding of only text, or also audio, or video, or multiple modalities?</a:t>
            </a:r>
          </a:p>
          <a:p>
            <a:r>
              <a:rPr lang="en-US" b="1" dirty="0"/>
              <a:t>Precision</a:t>
            </a:r>
            <a:r>
              <a:rPr lang="en-US" dirty="0"/>
              <a:t>: Is the base model good enough or do you need a fine-tuned model that is trained on a specific skill or dataset?</a:t>
            </a:r>
          </a:p>
          <a:p>
            <a:r>
              <a:rPr lang="en-US" b="1" dirty="0"/>
              <a:t>Openness</a:t>
            </a:r>
            <a:r>
              <a:rPr lang="en-US" dirty="0"/>
              <a:t>: Do you want to be able to fine-tune the model yourself?</a:t>
            </a:r>
          </a:p>
          <a:p>
            <a:r>
              <a:rPr lang="en-US" b="1" dirty="0"/>
              <a:t>Deployment</a:t>
            </a:r>
            <a:r>
              <a:rPr lang="en-US" dirty="0"/>
              <a:t>: Do you want to deploy the model locally, on a serverless endpoint, or do you want to manage the deployment infrastructure?</a:t>
            </a:r>
          </a:p>
        </p:txBody>
      </p:sp>
    </p:spTree>
    <p:extLst>
      <p:ext uri="{BB962C8B-B14F-4D97-AF65-F5344CB8AC3E}">
        <p14:creationId xmlns:p14="http://schemas.microsoft.com/office/powerpoint/2010/main" val="1620046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905E7-1A65-03D7-DBBE-456261E585F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a:solidFill>
                  <a:srgbClr val="FFFFFF"/>
                </a:solidFill>
                <a:latin typeface="+mj-lt"/>
                <a:ea typeface="+mj-ea"/>
                <a:cs typeface="+mj-cs"/>
              </a:rPr>
              <a:t>Filter models for performance</a:t>
            </a:r>
            <a:endParaRPr lang="en-US" sz="3300" kern="1200">
              <a:solidFill>
                <a:srgbClr val="FFFFFF"/>
              </a:solidFill>
              <a:latin typeface="+mj-lt"/>
              <a:ea typeface="+mj-ea"/>
              <a:cs typeface="+mj-cs"/>
            </a:endParaRPr>
          </a:p>
        </p:txBody>
      </p:sp>
      <p:graphicFrame>
        <p:nvGraphicFramePr>
          <p:cNvPr id="4" name="Content Placeholder 3">
            <a:extLst>
              <a:ext uri="{FF2B5EF4-FFF2-40B4-BE49-F238E27FC236}">
                <a16:creationId xmlns:a16="http://schemas.microsoft.com/office/drawing/2014/main" id="{ECC2C3F2-CEB2-8C79-0459-A936F7C8E90E}"/>
              </a:ext>
            </a:extLst>
          </p:cNvPr>
          <p:cNvGraphicFramePr>
            <a:graphicFrameLocks noGrp="1"/>
          </p:cNvGraphicFramePr>
          <p:nvPr>
            <p:ph idx="1"/>
            <p:extLst>
              <p:ext uri="{D42A27DB-BD31-4B8C-83A1-F6EECF244321}">
                <p14:modId xmlns:p14="http://schemas.microsoft.com/office/powerpoint/2010/main" val="3335811322"/>
              </p:ext>
            </p:extLst>
          </p:nvPr>
        </p:nvGraphicFramePr>
        <p:xfrm>
          <a:off x="4777316" y="1168290"/>
          <a:ext cx="6780701" cy="4519097"/>
        </p:xfrm>
        <a:graphic>
          <a:graphicData uri="http://schemas.openxmlformats.org/drawingml/2006/table">
            <a:tbl>
              <a:tblPr>
                <a:noFill/>
              </a:tblPr>
              <a:tblGrid>
                <a:gridCol w="1881333">
                  <a:extLst>
                    <a:ext uri="{9D8B030D-6E8A-4147-A177-3AD203B41FA5}">
                      <a16:colId xmlns:a16="http://schemas.microsoft.com/office/drawing/2014/main" val="1464543166"/>
                    </a:ext>
                  </a:extLst>
                </a:gridCol>
                <a:gridCol w="4899368">
                  <a:extLst>
                    <a:ext uri="{9D8B030D-6E8A-4147-A177-3AD203B41FA5}">
                      <a16:colId xmlns:a16="http://schemas.microsoft.com/office/drawing/2014/main" val="1102168606"/>
                    </a:ext>
                  </a:extLst>
                </a:gridCol>
              </a:tblGrid>
              <a:tr h="337110">
                <a:tc>
                  <a:txBody>
                    <a:bodyPr/>
                    <a:lstStyle/>
                    <a:p>
                      <a:pPr algn="l" fontAlgn="t">
                        <a:buNone/>
                      </a:pPr>
                      <a:r>
                        <a:rPr lang="en-US" sz="1200" cap="none" spc="0">
                          <a:solidFill>
                            <a:schemeClr val="tx1"/>
                          </a:solidFill>
                          <a:effectLst/>
                        </a:rPr>
                        <a:t>Benchmark</a:t>
                      </a:r>
                    </a:p>
                  </a:txBody>
                  <a:tcPr marL="0" marR="44241" marT="27333" marB="91111">
                    <a:lnL w="12700" cmpd="sng">
                      <a:noFill/>
                      <a:prstDash val="solid"/>
                    </a:lnL>
                    <a:lnR w="12700" cmpd="sng">
                      <a:noFill/>
                      <a:prstDash val="solid"/>
                    </a:lnR>
                    <a:lnT w="9525" cap="flat" cmpd="sng" algn="ctr">
                      <a:solidFill>
                        <a:schemeClr val="tx1"/>
                      </a:solidFill>
                      <a:prstDash val="solid"/>
                    </a:lnT>
                    <a:lnB w="12700" cmpd="sng">
                      <a:noFill/>
                      <a:prstDash val="solid"/>
                    </a:lnB>
                    <a:noFill/>
                  </a:tcPr>
                </a:tc>
                <a:tc>
                  <a:txBody>
                    <a:bodyPr/>
                    <a:lstStyle/>
                    <a:p>
                      <a:pPr algn="l" fontAlgn="t">
                        <a:buNone/>
                      </a:pPr>
                      <a:r>
                        <a:rPr lang="en-US" sz="1200" cap="none" spc="0">
                          <a:solidFill>
                            <a:schemeClr val="tx1"/>
                          </a:solidFill>
                          <a:effectLst/>
                        </a:rPr>
                        <a:t>Description</a:t>
                      </a:r>
                    </a:p>
                  </a:txBody>
                  <a:tcPr marL="0" marR="44241" marT="27333" marB="91111">
                    <a:lnL w="12700" cmpd="sng">
                      <a:noFill/>
                      <a:prstDash val="solid"/>
                    </a:lnL>
                    <a:lnR w="12700" cmpd="sng">
                      <a:noFill/>
                      <a:prstDash val="solid"/>
                    </a:lnR>
                    <a:lnT w="9525" cap="flat" cmpd="sng" algn="ctr">
                      <a:solidFill>
                        <a:schemeClr val="tx1"/>
                      </a:solidFill>
                      <a:prstDash val="solid"/>
                    </a:lnT>
                    <a:lnB w="12700" cmpd="sng">
                      <a:noFill/>
                      <a:prstDash val="solid"/>
                    </a:lnB>
                    <a:noFill/>
                  </a:tcPr>
                </a:tc>
                <a:extLst>
                  <a:ext uri="{0D108BD9-81ED-4DB2-BD59-A6C34878D82A}">
                    <a16:rowId xmlns:a16="http://schemas.microsoft.com/office/drawing/2014/main" val="2713918006"/>
                  </a:ext>
                </a:extLst>
              </a:tr>
              <a:tr h="701553">
                <a:tc>
                  <a:txBody>
                    <a:bodyPr/>
                    <a:lstStyle/>
                    <a:p>
                      <a:pPr algn="l" fontAlgn="t">
                        <a:buNone/>
                      </a:pPr>
                      <a:r>
                        <a:rPr lang="en-US" sz="1200" b="1" cap="none" spc="0">
                          <a:solidFill>
                            <a:schemeClr val="tx1"/>
                          </a:solidFill>
                          <a:effectLst/>
                        </a:rPr>
                        <a:t>Accuracy</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Compares model-generated text with correct answer according to the dataset. Result is one if generated text matches the answer exactly, and zero otherwise.</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51642651"/>
                  </a:ext>
                </a:extLst>
              </a:tr>
              <a:tr h="519332">
                <a:tc>
                  <a:txBody>
                    <a:bodyPr/>
                    <a:lstStyle/>
                    <a:p>
                      <a:pPr algn="l" fontAlgn="t">
                        <a:buNone/>
                      </a:pPr>
                      <a:r>
                        <a:rPr lang="en-US" sz="1200" b="1" cap="none" spc="0">
                          <a:solidFill>
                            <a:schemeClr val="tx1"/>
                          </a:solidFill>
                          <a:effectLst/>
                        </a:rPr>
                        <a:t>Coherence</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Measures whether the model output flows smoothly, reads naturally, and resembles human-like language.</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23827994"/>
                  </a:ext>
                </a:extLst>
              </a:tr>
              <a:tr h="701553">
                <a:tc>
                  <a:txBody>
                    <a:bodyPr/>
                    <a:lstStyle/>
                    <a:p>
                      <a:pPr algn="l" fontAlgn="t">
                        <a:buNone/>
                      </a:pPr>
                      <a:r>
                        <a:rPr lang="en-US" sz="1200" b="1" cap="none" spc="0">
                          <a:solidFill>
                            <a:schemeClr val="tx1"/>
                          </a:solidFill>
                          <a:effectLst/>
                        </a:rPr>
                        <a:t>Fluency</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Assesses how well the generated text adheres to grammatical rules, syntactic structures, and appropriate usage of vocabulary, resulting in linguistically correct and natural-sounding responses.</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38529244"/>
                  </a:ext>
                </a:extLst>
              </a:tr>
              <a:tr h="519332">
                <a:tc>
                  <a:txBody>
                    <a:bodyPr/>
                    <a:lstStyle/>
                    <a:p>
                      <a:pPr algn="l" fontAlgn="t">
                        <a:buNone/>
                      </a:pPr>
                      <a:r>
                        <a:rPr lang="en-US" sz="1200" b="1" cap="none" spc="0">
                          <a:solidFill>
                            <a:schemeClr val="tx1"/>
                          </a:solidFill>
                          <a:effectLst/>
                        </a:rPr>
                        <a:t>Groundedness</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Measures alignment between the model's generated answers and the input data.</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50435261"/>
                  </a:ext>
                </a:extLst>
              </a:tr>
              <a:tr h="519332">
                <a:tc>
                  <a:txBody>
                    <a:bodyPr/>
                    <a:lstStyle/>
                    <a:p>
                      <a:pPr algn="l" fontAlgn="t">
                        <a:buNone/>
                      </a:pPr>
                      <a:r>
                        <a:rPr lang="en-US" sz="1200" b="1" cap="none" spc="0">
                          <a:solidFill>
                            <a:schemeClr val="tx1"/>
                          </a:solidFill>
                          <a:effectLst/>
                        </a:rPr>
                        <a:t>GPT Similarity</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Quantifies the semantic similarity between a ground truth sentence (or document) and the prediction sentence generated by an AI model.</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46375378"/>
                  </a:ext>
                </a:extLst>
              </a:tr>
              <a:tr h="519332">
                <a:tc>
                  <a:txBody>
                    <a:bodyPr/>
                    <a:lstStyle/>
                    <a:p>
                      <a:pPr algn="l" fontAlgn="t">
                        <a:buNone/>
                      </a:pPr>
                      <a:r>
                        <a:rPr lang="en-US" sz="1200" b="1" cap="none" spc="0">
                          <a:solidFill>
                            <a:schemeClr val="tx1"/>
                          </a:solidFill>
                          <a:effectLst/>
                        </a:rPr>
                        <a:t>Quality index</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A comparative aggregate score between 0 and 1, with better-performing models scoring a higher value</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420970454"/>
                  </a:ext>
                </a:extLst>
              </a:tr>
              <a:tr h="701553">
                <a:tc>
                  <a:txBody>
                    <a:bodyPr/>
                    <a:lstStyle/>
                    <a:p>
                      <a:pPr algn="l" fontAlgn="t">
                        <a:buNone/>
                      </a:pPr>
                      <a:r>
                        <a:rPr lang="en-US" sz="1200" b="1" cap="none" spc="0">
                          <a:solidFill>
                            <a:schemeClr val="tx1"/>
                          </a:solidFill>
                          <a:effectLst/>
                        </a:rPr>
                        <a:t>Cost</a:t>
                      </a:r>
                      <a:endParaRPr lang="en-US" sz="1200" cap="none" spc="0">
                        <a:solidFill>
                          <a:schemeClr val="tx1"/>
                        </a:solidFill>
                        <a:effectLst/>
                      </a:endParaRP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tc>
                  <a:txBody>
                    <a:bodyPr/>
                    <a:lstStyle/>
                    <a:p>
                      <a:pPr algn="l" fontAlgn="t">
                        <a:buNone/>
                      </a:pPr>
                      <a:r>
                        <a:rPr lang="en-US" sz="1200" cap="none" spc="0">
                          <a:solidFill>
                            <a:schemeClr val="tx1"/>
                          </a:solidFill>
                          <a:effectLst/>
                        </a:rPr>
                        <a:t>The cost of using the model based on a price-per-token. Cost is a useful metric with which to compare quality, enabling you to determine an appropriate tradeoff for your needs.</a:t>
                      </a:r>
                    </a:p>
                  </a:txBody>
                  <a:tcPr marL="0" marR="44241" marT="27333" marB="9111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85877657"/>
                  </a:ext>
                </a:extLst>
              </a:tr>
            </a:tbl>
          </a:graphicData>
        </a:graphic>
      </p:graphicFrame>
    </p:spTree>
    <p:extLst>
      <p:ext uri="{BB962C8B-B14F-4D97-AF65-F5344CB8AC3E}">
        <p14:creationId xmlns:p14="http://schemas.microsoft.com/office/powerpoint/2010/main" val="128171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86B0-ACB1-3E46-DD31-902493502EE8}"/>
              </a:ext>
            </a:extLst>
          </p:cNvPr>
          <p:cNvSpPr>
            <a:spLocks noGrp="1"/>
          </p:cNvSpPr>
          <p:nvPr>
            <p:ph type="title"/>
          </p:nvPr>
        </p:nvSpPr>
        <p:spPr/>
        <p:txBody>
          <a:bodyPr>
            <a:normAutofit/>
          </a:bodyPr>
          <a:lstStyle/>
          <a:p>
            <a:r>
              <a:rPr lang="en-US" b="1" dirty="0"/>
              <a:t>Utilize Azure AI Foundry Content Safety</a:t>
            </a:r>
            <a:endParaRPr lang="en-US" dirty="0"/>
          </a:p>
        </p:txBody>
      </p:sp>
      <p:graphicFrame>
        <p:nvGraphicFramePr>
          <p:cNvPr id="4" name="Content Placeholder 3">
            <a:extLst>
              <a:ext uri="{FF2B5EF4-FFF2-40B4-BE49-F238E27FC236}">
                <a16:creationId xmlns:a16="http://schemas.microsoft.com/office/drawing/2014/main" id="{EF72D4FA-F17E-A8C0-AECA-2DA555E76366}"/>
              </a:ext>
            </a:extLst>
          </p:cNvPr>
          <p:cNvGraphicFramePr>
            <a:graphicFrameLocks noGrp="1"/>
          </p:cNvGraphicFramePr>
          <p:nvPr>
            <p:ph idx="1"/>
          </p:nvPr>
        </p:nvGraphicFramePr>
        <p:xfrm>
          <a:off x="1990725" y="2675414"/>
          <a:ext cx="8210550" cy="2651760"/>
        </p:xfrm>
        <a:graphic>
          <a:graphicData uri="http://schemas.openxmlformats.org/drawingml/2006/table">
            <a:tbl>
              <a:tblPr/>
              <a:tblGrid>
                <a:gridCol w="4105275">
                  <a:extLst>
                    <a:ext uri="{9D8B030D-6E8A-4147-A177-3AD203B41FA5}">
                      <a16:colId xmlns:a16="http://schemas.microsoft.com/office/drawing/2014/main" val="1862318393"/>
                    </a:ext>
                  </a:extLst>
                </a:gridCol>
                <a:gridCol w="4105275">
                  <a:extLst>
                    <a:ext uri="{9D8B030D-6E8A-4147-A177-3AD203B41FA5}">
                      <a16:colId xmlns:a16="http://schemas.microsoft.com/office/drawing/2014/main" val="2750744781"/>
                    </a:ext>
                  </a:extLst>
                </a:gridCol>
              </a:tblGrid>
              <a:tr h="0">
                <a:tc>
                  <a:txBody>
                    <a:bodyPr/>
                    <a:lstStyle/>
                    <a:p>
                      <a:pPr algn="l" fontAlgn="t">
                        <a:buNone/>
                      </a:pPr>
                      <a:r>
                        <a:rPr lang="en-US">
                          <a:effectLst/>
                        </a:rPr>
                        <a:t>Feature</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tc>
                  <a:txBody>
                    <a:bodyPr/>
                    <a:lstStyle/>
                    <a:p>
                      <a:pPr algn="l" fontAlgn="t">
                        <a:buNone/>
                      </a:pPr>
                      <a:r>
                        <a:rPr lang="en-US">
                          <a:effectLst/>
                        </a:rPr>
                        <a:t>Functionality</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extLst>
                  <a:ext uri="{0D108BD9-81ED-4DB2-BD59-A6C34878D82A}">
                    <a16:rowId xmlns:a16="http://schemas.microsoft.com/office/drawing/2014/main" val="2667069399"/>
                  </a:ext>
                </a:extLst>
              </a:tr>
              <a:tr h="0">
                <a:tc>
                  <a:txBody>
                    <a:bodyPr/>
                    <a:lstStyle/>
                    <a:p>
                      <a:pPr algn="l" fontAlgn="t">
                        <a:buNone/>
                      </a:pPr>
                      <a:r>
                        <a:rPr lang="en-US">
                          <a:effectLst/>
                        </a:rPr>
                        <a:t>Prompt shields</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tc>
                  <a:txBody>
                    <a:bodyPr/>
                    <a:lstStyle/>
                    <a:p>
                      <a:pPr algn="l" fontAlgn="t">
                        <a:buNone/>
                      </a:pPr>
                      <a:r>
                        <a:rPr lang="en-US">
                          <a:effectLst/>
                        </a:rPr>
                        <a:t>Scans for the risk of user input attacks on language models</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extLst>
                  <a:ext uri="{0D108BD9-81ED-4DB2-BD59-A6C34878D82A}">
                    <a16:rowId xmlns:a16="http://schemas.microsoft.com/office/drawing/2014/main" val="4093884200"/>
                  </a:ext>
                </a:extLst>
              </a:tr>
              <a:tr h="0">
                <a:tc>
                  <a:txBody>
                    <a:bodyPr/>
                    <a:lstStyle/>
                    <a:p>
                      <a:pPr algn="l" fontAlgn="t">
                        <a:buNone/>
                      </a:pPr>
                      <a:r>
                        <a:rPr lang="en-US">
                          <a:effectLst/>
                        </a:rPr>
                        <a:t>Groundedness detection</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tc>
                  <a:txBody>
                    <a:bodyPr/>
                    <a:lstStyle/>
                    <a:p>
                      <a:pPr algn="l" fontAlgn="t">
                        <a:buNone/>
                      </a:pPr>
                      <a:r>
                        <a:rPr lang="en-US">
                          <a:effectLst/>
                        </a:rPr>
                        <a:t>Detects if text responses are grounded in a user's source content</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extLst>
                  <a:ext uri="{0D108BD9-81ED-4DB2-BD59-A6C34878D82A}">
                    <a16:rowId xmlns:a16="http://schemas.microsoft.com/office/drawing/2014/main" val="120364449"/>
                  </a:ext>
                </a:extLst>
              </a:tr>
              <a:tr h="0">
                <a:tc>
                  <a:txBody>
                    <a:bodyPr/>
                    <a:lstStyle/>
                    <a:p>
                      <a:pPr algn="l" fontAlgn="t">
                        <a:buNone/>
                      </a:pPr>
                      <a:r>
                        <a:rPr lang="en-US">
                          <a:effectLst/>
                        </a:rPr>
                        <a:t>Protected material detection</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tc>
                  <a:txBody>
                    <a:bodyPr/>
                    <a:lstStyle/>
                    <a:p>
                      <a:pPr algn="l" fontAlgn="t">
                        <a:buNone/>
                      </a:pPr>
                      <a:r>
                        <a:rPr lang="en-US">
                          <a:effectLst/>
                        </a:rPr>
                        <a:t>Scans for known copyrighted content</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extLst>
                  <a:ext uri="{0D108BD9-81ED-4DB2-BD59-A6C34878D82A}">
                    <a16:rowId xmlns:a16="http://schemas.microsoft.com/office/drawing/2014/main" val="4068596860"/>
                  </a:ext>
                </a:extLst>
              </a:tr>
              <a:tr h="0">
                <a:tc>
                  <a:txBody>
                    <a:bodyPr/>
                    <a:lstStyle/>
                    <a:p>
                      <a:pPr algn="l" fontAlgn="t">
                        <a:buNone/>
                      </a:pPr>
                      <a:r>
                        <a:rPr lang="en-US">
                          <a:effectLst/>
                        </a:rPr>
                        <a:t>Custom categories</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tc>
                  <a:txBody>
                    <a:bodyPr/>
                    <a:lstStyle/>
                    <a:p>
                      <a:pPr algn="l" fontAlgn="t">
                        <a:buNone/>
                      </a:pPr>
                      <a:r>
                        <a:rPr lang="en-US" dirty="0">
                          <a:effectLst/>
                        </a:rPr>
                        <a:t>Define custom categories for any new or emerging patterns</a:t>
                      </a:r>
                    </a:p>
                  </a:txBody>
                  <a:tcPr>
                    <a:lnL w="9525" cap="flat" cmpd="sng" algn="ctr">
                      <a:solidFill>
                        <a:srgbClr val="505050"/>
                      </a:solidFill>
                      <a:prstDash val="solid"/>
                      <a:round/>
                      <a:headEnd type="none" w="med" len="med"/>
                      <a:tailEnd type="none" w="med" len="med"/>
                    </a:lnL>
                    <a:lnR w="9525" cap="flat" cmpd="sng" algn="ctr">
                      <a:solidFill>
                        <a:srgbClr val="505050"/>
                      </a:solidFill>
                      <a:prstDash val="solid"/>
                      <a:round/>
                      <a:headEnd type="none" w="med" len="med"/>
                      <a:tailEnd type="none" w="med" len="med"/>
                    </a:lnR>
                    <a:lnT w="9525" cap="flat" cmpd="sng" algn="ctr">
                      <a:solidFill>
                        <a:srgbClr val="505050"/>
                      </a:solidFill>
                      <a:prstDash val="solid"/>
                      <a:round/>
                      <a:headEnd type="none" w="med" len="med"/>
                      <a:tailEnd type="none" w="med" len="med"/>
                    </a:lnT>
                    <a:lnB w="9525" cap="flat" cmpd="sng" algn="ctr">
                      <a:solidFill>
                        <a:srgbClr val="505050"/>
                      </a:solidFill>
                      <a:prstDash val="solid"/>
                      <a:round/>
                      <a:headEnd type="none" w="med" len="med"/>
                      <a:tailEnd type="none" w="med" len="med"/>
                    </a:lnB>
                    <a:noFill/>
                  </a:tcPr>
                </a:tc>
                <a:extLst>
                  <a:ext uri="{0D108BD9-81ED-4DB2-BD59-A6C34878D82A}">
                    <a16:rowId xmlns:a16="http://schemas.microsoft.com/office/drawing/2014/main" val="1175501054"/>
                  </a:ext>
                </a:extLst>
              </a:tr>
            </a:tbl>
          </a:graphicData>
        </a:graphic>
      </p:graphicFrame>
      <p:sp>
        <p:nvSpPr>
          <p:cNvPr id="5" name="Rectangle 1">
            <a:extLst>
              <a:ext uri="{FF2B5EF4-FFF2-40B4-BE49-F238E27FC236}">
                <a16:creationId xmlns:a16="http://schemas.microsoft.com/office/drawing/2014/main" id="{E7271D90-0D72-3A2C-9D49-ED126223A83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8368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0514D-9242-2E46-8206-317DB39EF26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b="1" kern="1200" dirty="0">
                <a:solidFill>
                  <a:srgbClr val="FFFFFF"/>
                </a:solidFill>
                <a:latin typeface="+mj-lt"/>
                <a:ea typeface="+mj-ea"/>
                <a:cs typeface="+mj-cs"/>
              </a:rPr>
              <a:t>Assess the model performance</a:t>
            </a:r>
            <a:endParaRPr lang="en-US" sz="3300" kern="1200" dirty="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A2B4FF9E-3ECC-590B-D7BF-23A41313CC7D}"/>
              </a:ext>
            </a:extLst>
          </p:cNvPr>
          <p:cNvPicPr>
            <a:picLocks noGrp="1" noChangeAspect="1"/>
          </p:cNvPicPr>
          <p:nvPr>
            <p:ph idx="1"/>
          </p:nvPr>
        </p:nvPicPr>
        <p:blipFill>
          <a:blip r:embed="rId2"/>
          <a:stretch>
            <a:fillRect/>
          </a:stretch>
        </p:blipFill>
        <p:spPr>
          <a:xfrm>
            <a:off x="4777316" y="834218"/>
            <a:ext cx="6780700" cy="5187234"/>
          </a:xfrm>
          <a:prstGeom prst="rect">
            <a:avLst/>
          </a:prstGeom>
        </p:spPr>
      </p:pic>
    </p:spTree>
    <p:extLst>
      <p:ext uri="{BB962C8B-B14F-4D97-AF65-F5344CB8AC3E}">
        <p14:creationId xmlns:p14="http://schemas.microsoft.com/office/powerpoint/2010/main" val="464684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2" name="Rectangle 717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a:extLst>
              <a:ext uri="{FF2B5EF4-FFF2-40B4-BE49-F238E27FC236}">
                <a16:creationId xmlns:a16="http://schemas.microsoft.com/office/drawing/2014/main" id="{55B20DC3-82BF-0BDC-3231-CF6DCAD624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180"/>
          <a:stretch>
            <a:fillRect/>
          </a:stretch>
        </p:blipFill>
        <p:spPr bwMode="auto">
          <a:xfrm>
            <a:off x="20" y="0"/>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3535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9910B-F63B-A94A-7F83-5D60811685F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0AD2FB0-6342-8182-E021-7DAD186A567D}"/>
              </a:ext>
            </a:extLst>
          </p:cNvPr>
          <p:cNvSpPr/>
          <p:nvPr/>
        </p:nvSpPr>
        <p:spPr>
          <a:xfrm>
            <a:off x="655392" y="1128690"/>
            <a:ext cx="3446708" cy="2369713"/>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Correct </a:t>
            </a:r>
          </a:p>
          <a:p>
            <a:pPr algn="ctr"/>
            <a:r>
              <a:rPr lang="en-US" sz="3600" b="1" dirty="0"/>
              <a:t>model</a:t>
            </a:r>
          </a:p>
        </p:txBody>
      </p:sp>
      <p:sp>
        <p:nvSpPr>
          <p:cNvPr id="5" name="Rectangle 4">
            <a:extLst>
              <a:ext uri="{FF2B5EF4-FFF2-40B4-BE49-F238E27FC236}">
                <a16:creationId xmlns:a16="http://schemas.microsoft.com/office/drawing/2014/main" id="{C919CBF2-C12B-3C57-AA36-EE3D94BD7CF1}"/>
              </a:ext>
            </a:extLst>
          </p:cNvPr>
          <p:cNvSpPr/>
          <p:nvPr/>
        </p:nvSpPr>
        <p:spPr>
          <a:xfrm>
            <a:off x="4279006" y="1128690"/>
            <a:ext cx="3446708" cy="236971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Correct orchestration</a:t>
            </a:r>
          </a:p>
        </p:txBody>
      </p:sp>
      <p:sp>
        <p:nvSpPr>
          <p:cNvPr id="6" name="Rectangle 5">
            <a:extLst>
              <a:ext uri="{FF2B5EF4-FFF2-40B4-BE49-F238E27FC236}">
                <a16:creationId xmlns:a16="http://schemas.microsoft.com/office/drawing/2014/main" id="{F0CBA289-A809-EE80-A3E8-1DB7BFB78EF4}"/>
              </a:ext>
            </a:extLst>
          </p:cNvPr>
          <p:cNvSpPr/>
          <p:nvPr/>
        </p:nvSpPr>
        <p:spPr>
          <a:xfrm>
            <a:off x="7902620" y="1128689"/>
            <a:ext cx="3446708" cy="2369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Correct metrics</a:t>
            </a:r>
          </a:p>
        </p:txBody>
      </p:sp>
      <p:sp>
        <p:nvSpPr>
          <p:cNvPr id="7" name="Rectangle 6">
            <a:extLst>
              <a:ext uri="{FF2B5EF4-FFF2-40B4-BE49-F238E27FC236}">
                <a16:creationId xmlns:a16="http://schemas.microsoft.com/office/drawing/2014/main" id="{7D426BE4-F72A-B733-7342-96E46E5C9A00}"/>
              </a:ext>
            </a:extLst>
          </p:cNvPr>
          <p:cNvSpPr/>
          <p:nvPr/>
        </p:nvSpPr>
        <p:spPr>
          <a:xfrm>
            <a:off x="655392" y="3670300"/>
            <a:ext cx="3446708" cy="23697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Correct</a:t>
            </a:r>
          </a:p>
          <a:p>
            <a:pPr algn="ctr"/>
            <a:r>
              <a:rPr lang="en-US" sz="3600" b="1" dirty="0"/>
              <a:t>filters</a:t>
            </a:r>
          </a:p>
        </p:txBody>
      </p:sp>
      <p:sp>
        <p:nvSpPr>
          <p:cNvPr id="8" name="Rectangle 7">
            <a:extLst>
              <a:ext uri="{FF2B5EF4-FFF2-40B4-BE49-F238E27FC236}">
                <a16:creationId xmlns:a16="http://schemas.microsoft.com/office/drawing/2014/main" id="{6CFB0055-2E68-2DE9-1F54-6ED37E5DE0A9}"/>
              </a:ext>
            </a:extLst>
          </p:cNvPr>
          <p:cNvSpPr/>
          <p:nvPr/>
        </p:nvSpPr>
        <p:spPr>
          <a:xfrm>
            <a:off x="4279006" y="3670299"/>
            <a:ext cx="3446708" cy="23697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Template workflows</a:t>
            </a:r>
          </a:p>
        </p:txBody>
      </p:sp>
      <p:sp>
        <p:nvSpPr>
          <p:cNvPr id="9" name="Rectangle 8">
            <a:extLst>
              <a:ext uri="{FF2B5EF4-FFF2-40B4-BE49-F238E27FC236}">
                <a16:creationId xmlns:a16="http://schemas.microsoft.com/office/drawing/2014/main" id="{48B1174F-586D-43C8-3613-7555C34ACCC9}"/>
              </a:ext>
            </a:extLst>
          </p:cNvPr>
          <p:cNvSpPr/>
          <p:nvPr/>
        </p:nvSpPr>
        <p:spPr>
          <a:xfrm>
            <a:off x="7902620" y="3670298"/>
            <a:ext cx="3446708" cy="236971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Automation</a:t>
            </a:r>
          </a:p>
        </p:txBody>
      </p:sp>
      <p:sp>
        <p:nvSpPr>
          <p:cNvPr id="10" name="Rectangle 9">
            <a:extLst>
              <a:ext uri="{FF2B5EF4-FFF2-40B4-BE49-F238E27FC236}">
                <a16:creationId xmlns:a16="http://schemas.microsoft.com/office/drawing/2014/main" id="{AB354C7D-9981-8ABF-FD10-E0CCDC86D3AD}"/>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Important aspects for production multi AI-agent setup</a:t>
            </a:r>
          </a:p>
        </p:txBody>
      </p:sp>
    </p:spTree>
    <p:extLst>
      <p:ext uri="{BB962C8B-B14F-4D97-AF65-F5344CB8AC3E}">
        <p14:creationId xmlns:p14="http://schemas.microsoft.com/office/powerpoint/2010/main" val="131867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4EE0A1E8-CDDD-E759-D0E4-35A442F79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611" y="746975"/>
            <a:ext cx="2691685" cy="26916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6817D9-28EC-F387-9B84-6C27F1FC9325}"/>
              </a:ext>
            </a:extLst>
          </p:cNvPr>
          <p:cNvSpPr txBox="1"/>
          <p:nvPr/>
        </p:nvSpPr>
        <p:spPr>
          <a:xfrm>
            <a:off x="3898362" y="746975"/>
            <a:ext cx="7356475" cy="4054956"/>
          </a:xfrm>
          <a:prstGeom prst="rect">
            <a:avLst/>
          </a:prstGeom>
          <a:solidFill>
            <a:schemeClr val="bg1">
              <a:lumMod val="95000"/>
            </a:schemeClr>
          </a:solidFill>
        </p:spPr>
        <p:txBody>
          <a:bodyPr wrap="square">
            <a:spAutoFit/>
          </a:bodyPr>
          <a:lstStyle/>
          <a:p>
            <a:pPr lvl="1">
              <a:spcAft>
                <a:spcPts val="1500"/>
              </a:spcAft>
            </a:pPr>
            <a:endParaRPr lang="en-US" sz="100" b="1" i="0" dirty="0">
              <a:solidFill>
                <a:srgbClr val="272829"/>
              </a:solidFill>
              <a:effectLst/>
              <a:latin typeface="Roboto" panose="02000000000000000000" pitchFamily="2" charset="0"/>
            </a:endParaRPr>
          </a:p>
          <a:p>
            <a:pPr lvl="1">
              <a:spcAft>
                <a:spcPts val="1500"/>
              </a:spcAft>
            </a:pPr>
            <a:r>
              <a:rPr lang="en-US" sz="4000" b="1" i="0" dirty="0">
                <a:solidFill>
                  <a:srgbClr val="272829"/>
                </a:solidFill>
                <a:effectLst/>
                <a:latin typeface="Roboto" panose="02000000000000000000" pitchFamily="2" charset="0"/>
              </a:rPr>
              <a:t>Mohit </a:t>
            </a:r>
            <a:r>
              <a:rPr lang="en-US" sz="4000" b="1" dirty="0">
                <a:solidFill>
                  <a:srgbClr val="272829"/>
                </a:solidFill>
                <a:latin typeface="Roboto" panose="02000000000000000000" pitchFamily="2" charset="0"/>
              </a:rPr>
              <a:t>Sharma  </a:t>
            </a:r>
          </a:p>
          <a:p>
            <a:pPr lvl="1">
              <a:spcAft>
                <a:spcPts val="1500"/>
              </a:spcAft>
            </a:pPr>
            <a:r>
              <a:rPr lang="en-US" sz="2800" b="1" i="0" dirty="0">
                <a:solidFill>
                  <a:srgbClr val="272829"/>
                </a:solidFill>
                <a:effectLst/>
                <a:latin typeface="Roboto" panose="02000000000000000000" pitchFamily="2" charset="0"/>
              </a:rPr>
              <a:t>Website: </a:t>
            </a:r>
            <a:r>
              <a:rPr lang="en-US" sz="2800" i="0" dirty="0">
                <a:solidFill>
                  <a:srgbClr val="272829"/>
                </a:solidFill>
                <a:effectLst/>
                <a:latin typeface="Roboto" panose="02000000000000000000" pitchFamily="2" charset="0"/>
              </a:rPr>
              <a:t>https://mohit13.com/</a:t>
            </a:r>
          </a:p>
          <a:p>
            <a:pPr lvl="1">
              <a:spcAft>
                <a:spcPts val="1500"/>
              </a:spcAft>
            </a:pPr>
            <a:endParaRPr lang="en-US" sz="2800" b="1" i="0" dirty="0">
              <a:solidFill>
                <a:srgbClr val="272829"/>
              </a:solidFill>
              <a:effectLst/>
              <a:latin typeface="Roboto" panose="02000000000000000000" pitchFamily="2" charset="0"/>
            </a:endParaRPr>
          </a:p>
          <a:p>
            <a:pPr lvl="1">
              <a:spcAft>
                <a:spcPts val="1500"/>
              </a:spcAft>
            </a:pPr>
            <a:r>
              <a:rPr lang="en-US" b="1" i="0" u="none" strike="noStrike" dirty="0">
                <a:effectLst/>
                <a:latin typeface="Roboto" panose="02000000000000000000" pitchFamily="2" charset="0"/>
              </a:rPr>
              <a:t>Masters in Entrepreneurship and Innovation Management </a:t>
            </a:r>
            <a:endParaRPr lang="en-US" b="1" u="none" strike="noStrike" dirty="0">
              <a:latin typeface="Roboto" panose="02000000000000000000" pitchFamily="2" charset="0"/>
            </a:endParaRPr>
          </a:p>
          <a:p>
            <a:pPr lvl="1">
              <a:spcAft>
                <a:spcPts val="1500"/>
              </a:spcAft>
            </a:pPr>
            <a:r>
              <a:rPr lang="en-US" b="1" i="0" u="none" strike="noStrike" dirty="0">
                <a:effectLst/>
                <a:latin typeface="Roboto" panose="02000000000000000000" pitchFamily="2" charset="0"/>
              </a:rPr>
              <a:t>Masters in Information Technology</a:t>
            </a:r>
            <a:endParaRPr lang="en-US" b="1" u="none" strike="noStrike" dirty="0">
              <a:latin typeface="Roboto" panose="02000000000000000000" pitchFamily="2" charset="0"/>
            </a:endParaRPr>
          </a:p>
          <a:p>
            <a:pPr lvl="1">
              <a:spcAft>
                <a:spcPts val="1500"/>
              </a:spcAft>
            </a:pPr>
            <a:r>
              <a:rPr lang="en-US" b="1" i="0" u="none" strike="noStrike" dirty="0">
                <a:effectLst/>
                <a:latin typeface="Roboto" panose="02000000000000000000" pitchFamily="2" charset="0"/>
              </a:rPr>
              <a:t>Master in Robotics and Control</a:t>
            </a:r>
          </a:p>
          <a:p>
            <a:pPr lvl="1">
              <a:spcAft>
                <a:spcPts val="1500"/>
              </a:spcAft>
            </a:pPr>
            <a:endParaRPr lang="en-US" sz="1000" b="1" i="0" u="none" strike="noStrike" dirty="0">
              <a:effectLst/>
              <a:latin typeface="Roboto" panose="02000000000000000000" pitchFamily="2" charset="0"/>
            </a:endParaRPr>
          </a:p>
        </p:txBody>
      </p:sp>
      <p:pic>
        <p:nvPicPr>
          <p:cNvPr id="8196" name="Picture 4">
            <a:extLst>
              <a:ext uri="{FF2B5EF4-FFF2-40B4-BE49-F238E27FC236}">
                <a16:creationId xmlns:a16="http://schemas.microsoft.com/office/drawing/2014/main" id="{428BD765-CD61-1FA2-AE8A-441D88709F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3" b="7368"/>
          <a:stretch>
            <a:fillRect/>
          </a:stretch>
        </p:blipFill>
        <p:spPr bwMode="auto">
          <a:xfrm>
            <a:off x="7674013" y="4402255"/>
            <a:ext cx="3775650" cy="215094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D99B82FF-4F7D-5194-5569-BE13C6ABB6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8362" y="4402255"/>
            <a:ext cx="3775651" cy="2050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qr code with a blue and white logo&#10;&#10;AI-generated content may be incorrect.">
            <a:extLst>
              <a:ext uri="{FF2B5EF4-FFF2-40B4-BE49-F238E27FC236}">
                <a16:creationId xmlns:a16="http://schemas.microsoft.com/office/drawing/2014/main" id="{567C255F-E1FC-FFA4-B6B1-F8319358E3C3}"/>
              </a:ext>
            </a:extLst>
          </p:cNvPr>
          <p:cNvPicPr>
            <a:picLocks noChangeAspect="1"/>
          </p:cNvPicPr>
          <p:nvPr/>
        </p:nvPicPr>
        <p:blipFill>
          <a:blip r:embed="rId5"/>
          <a:stretch>
            <a:fillRect/>
          </a:stretch>
        </p:blipFill>
        <p:spPr>
          <a:xfrm>
            <a:off x="643944" y="3540841"/>
            <a:ext cx="2911474" cy="2911474"/>
          </a:xfrm>
          <a:prstGeom prst="rect">
            <a:avLst/>
          </a:prstGeom>
        </p:spPr>
      </p:pic>
    </p:spTree>
    <p:extLst>
      <p:ext uri="{BB962C8B-B14F-4D97-AF65-F5344CB8AC3E}">
        <p14:creationId xmlns:p14="http://schemas.microsoft.com/office/powerpoint/2010/main" val="1145103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54C6-1985-1B18-E041-3EBDCF873D8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25B91010-B28A-2DC4-6669-79D39C29BC09}"/>
              </a:ext>
            </a:extLst>
          </p:cNvPr>
          <p:cNvSpPr>
            <a:spLocks noGrp="1"/>
          </p:cNvSpPr>
          <p:nvPr>
            <p:ph idx="1"/>
          </p:nvPr>
        </p:nvSpPr>
        <p:spPr/>
        <p:txBody>
          <a:bodyPr>
            <a:normAutofit fontScale="92500" lnSpcReduction="20000"/>
          </a:bodyPr>
          <a:lstStyle/>
          <a:p>
            <a:r>
              <a:rPr lang="en-US" dirty="0">
                <a:hlinkClick r:id="rId2"/>
              </a:rPr>
              <a:t>https://github.com/microsoft/Deploy-Your-AI-Application-In-Production/tree/main</a:t>
            </a:r>
            <a:endParaRPr lang="en-US" dirty="0"/>
          </a:p>
          <a:p>
            <a:endParaRPr lang="en-US" dirty="0"/>
          </a:p>
          <a:p>
            <a:r>
              <a:rPr lang="en-US" dirty="0">
                <a:hlinkClick r:id="rId3"/>
              </a:rPr>
              <a:t>https://devblogs.microsoft.com/foundry/introducing-microsoft-agent-framework-the-open-source-engine-for-agentic-ai-apps/</a:t>
            </a:r>
            <a:endParaRPr lang="en-US" dirty="0"/>
          </a:p>
          <a:p>
            <a:endParaRPr lang="en-US" dirty="0"/>
          </a:p>
          <a:p>
            <a:r>
              <a:rPr lang="en-US" dirty="0">
                <a:hlinkClick r:id="rId4"/>
              </a:rPr>
              <a:t>https://learn.microsoft.com/en-us/azure/ai-foundry/what-is-azure-ai-foundry</a:t>
            </a:r>
            <a:endParaRPr lang="en-US" dirty="0"/>
          </a:p>
          <a:p>
            <a:endParaRPr lang="en-US" dirty="0"/>
          </a:p>
          <a:p>
            <a:r>
              <a:rPr lang="en-US" b="1" dirty="0"/>
              <a:t>Multi-Agent Custom Automation Engine Solution Accelerator: https://</a:t>
            </a:r>
            <a:r>
              <a:rPr lang="en-US" b="1" dirty="0" err="1"/>
              <a:t>github.com</a:t>
            </a:r>
            <a:r>
              <a:rPr lang="en-US" b="1" dirty="0"/>
              <a:t>/</a:t>
            </a:r>
            <a:r>
              <a:rPr lang="en-US" b="1" dirty="0" err="1"/>
              <a:t>microsoft</a:t>
            </a:r>
            <a:r>
              <a:rPr lang="en-US" b="1" dirty="0"/>
              <a:t>/</a:t>
            </a:r>
            <a:r>
              <a:rPr lang="en-US" b="1" dirty="0" err="1"/>
              <a:t>Multi-Agent-Custom-Automation-Engine-Solution-Accelerator?tab</a:t>
            </a:r>
            <a:r>
              <a:rPr lang="en-US" b="1" dirty="0"/>
              <a:t>=readme-</a:t>
            </a:r>
            <a:r>
              <a:rPr lang="en-US" b="1" dirty="0" err="1"/>
              <a:t>ov</a:t>
            </a:r>
            <a:r>
              <a:rPr lang="en-US" b="1"/>
              <a:t>-file</a:t>
            </a:r>
            <a:endParaRPr lang="en-US" b="1" dirty="0"/>
          </a:p>
        </p:txBody>
      </p:sp>
    </p:spTree>
    <p:extLst>
      <p:ext uri="{BB962C8B-B14F-4D97-AF65-F5344CB8AC3E}">
        <p14:creationId xmlns:p14="http://schemas.microsoft.com/office/powerpoint/2010/main" val="3386910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raphic that shows What is an AI Agent?.">
            <a:extLst>
              <a:ext uri="{FF2B5EF4-FFF2-40B4-BE49-F238E27FC236}">
                <a16:creationId xmlns:a16="http://schemas.microsoft.com/office/drawing/2014/main" id="{32D59578-158E-3CB1-28B6-9CC3A333EA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49605"/>
            <a:ext cx="12192000" cy="506888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516C726-740F-A543-91EC-BD3A61476B61}"/>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What is an AI Agent?</a:t>
            </a:r>
          </a:p>
        </p:txBody>
      </p:sp>
    </p:spTree>
    <p:extLst>
      <p:ext uri="{BB962C8B-B14F-4D97-AF65-F5344CB8AC3E}">
        <p14:creationId xmlns:p14="http://schemas.microsoft.com/office/powerpoint/2010/main" val="403400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6DA5-28A4-E901-12A8-82BFF8190A5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91C77D48-95E3-F6A0-6CC5-628F0F3E7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9263"/>
            <a:ext cx="12192000" cy="5959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B0FC28E-0303-6A04-E721-2A59C6CF3390}"/>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What is the need for a Multi AI Agent?</a:t>
            </a:r>
          </a:p>
        </p:txBody>
      </p:sp>
    </p:spTree>
    <p:extLst>
      <p:ext uri="{BB962C8B-B14F-4D97-AF65-F5344CB8AC3E}">
        <p14:creationId xmlns:p14="http://schemas.microsoft.com/office/powerpoint/2010/main" val="114795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3738F27A-F638-3A48-1C92-904F25DA3A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938" y="643466"/>
            <a:ext cx="9904123"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59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7E8E-9DCA-0E31-6C93-B2123384B476}"/>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2C00A9A0-4C1B-3436-2F3D-5DB6BD7B1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6088"/>
            <a:ext cx="12192000" cy="59658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E5792C3-196C-618F-9EC4-27DD544B72E2}"/>
              </a:ext>
            </a:extLst>
          </p:cNvPr>
          <p:cNvSpPr/>
          <p:nvPr/>
        </p:nvSpPr>
        <p:spPr>
          <a:xfrm>
            <a:off x="0" y="16099"/>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Challenges with a multi AI-agent system</a:t>
            </a:r>
          </a:p>
        </p:txBody>
      </p:sp>
    </p:spTree>
    <p:extLst>
      <p:ext uri="{BB962C8B-B14F-4D97-AF65-F5344CB8AC3E}">
        <p14:creationId xmlns:p14="http://schemas.microsoft.com/office/powerpoint/2010/main" val="385795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78D9712F-65A7-BB8A-B20A-8F115D77C7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0"/>
            <a:ext cx="1211738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EF3A261-4DCD-6568-CD4A-96E05D860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240" y="825023"/>
            <a:ext cx="6776366" cy="5207953"/>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EC1B5639-26FC-70DE-1DE5-CDACFEBFED91}"/>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Microsoft AI Agent Ecosystem</a:t>
            </a:r>
          </a:p>
        </p:txBody>
      </p:sp>
    </p:spTree>
    <p:extLst>
      <p:ext uri="{BB962C8B-B14F-4D97-AF65-F5344CB8AC3E}">
        <p14:creationId xmlns:p14="http://schemas.microsoft.com/office/powerpoint/2010/main" val="91208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dissolve">
                                      <p:cBhvr>
                                        <p:cTn id="1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8C2931-E697-C652-FD70-6BFB166A2BD9}"/>
              </a:ext>
            </a:extLst>
          </p:cNvPr>
          <p:cNvSpPr/>
          <p:nvPr/>
        </p:nvSpPr>
        <p:spPr>
          <a:xfrm>
            <a:off x="655392" y="1128690"/>
            <a:ext cx="3446708" cy="2369713"/>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Modularity</a:t>
            </a:r>
          </a:p>
        </p:txBody>
      </p:sp>
      <p:sp>
        <p:nvSpPr>
          <p:cNvPr id="5" name="Rectangle 4">
            <a:extLst>
              <a:ext uri="{FF2B5EF4-FFF2-40B4-BE49-F238E27FC236}">
                <a16:creationId xmlns:a16="http://schemas.microsoft.com/office/drawing/2014/main" id="{9A741624-11D0-0405-C12A-0BBABC81348E}"/>
              </a:ext>
            </a:extLst>
          </p:cNvPr>
          <p:cNvSpPr/>
          <p:nvPr/>
        </p:nvSpPr>
        <p:spPr>
          <a:xfrm>
            <a:off x="4279006" y="1128690"/>
            <a:ext cx="3446708" cy="236971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Repeatable</a:t>
            </a:r>
          </a:p>
        </p:txBody>
      </p:sp>
      <p:sp>
        <p:nvSpPr>
          <p:cNvPr id="6" name="Rectangle 5">
            <a:extLst>
              <a:ext uri="{FF2B5EF4-FFF2-40B4-BE49-F238E27FC236}">
                <a16:creationId xmlns:a16="http://schemas.microsoft.com/office/drawing/2014/main" id="{C12C8FF7-AB4C-4155-A931-E91B0F0550A0}"/>
              </a:ext>
            </a:extLst>
          </p:cNvPr>
          <p:cNvSpPr/>
          <p:nvPr/>
        </p:nvSpPr>
        <p:spPr>
          <a:xfrm>
            <a:off x="7902620" y="1128689"/>
            <a:ext cx="3446708" cy="236971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Traceable</a:t>
            </a:r>
          </a:p>
        </p:txBody>
      </p:sp>
      <p:sp>
        <p:nvSpPr>
          <p:cNvPr id="7" name="Rectangle 6">
            <a:extLst>
              <a:ext uri="{FF2B5EF4-FFF2-40B4-BE49-F238E27FC236}">
                <a16:creationId xmlns:a16="http://schemas.microsoft.com/office/drawing/2014/main" id="{0192EDB8-FE9C-CCA7-32D6-2627DABDDCE0}"/>
              </a:ext>
            </a:extLst>
          </p:cNvPr>
          <p:cNvSpPr/>
          <p:nvPr/>
        </p:nvSpPr>
        <p:spPr>
          <a:xfrm>
            <a:off x="655392" y="3670300"/>
            <a:ext cx="3446708" cy="2369713"/>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Content </a:t>
            </a:r>
          </a:p>
          <a:p>
            <a:pPr algn="ctr"/>
            <a:r>
              <a:rPr lang="en-US" sz="3600" b="1" dirty="0"/>
              <a:t>safety</a:t>
            </a:r>
          </a:p>
        </p:txBody>
      </p:sp>
      <p:sp>
        <p:nvSpPr>
          <p:cNvPr id="8" name="Rectangle 7">
            <a:extLst>
              <a:ext uri="{FF2B5EF4-FFF2-40B4-BE49-F238E27FC236}">
                <a16:creationId xmlns:a16="http://schemas.microsoft.com/office/drawing/2014/main" id="{E04A2E5D-9FE6-A2C4-D27D-92E8805CB147}"/>
              </a:ext>
            </a:extLst>
          </p:cNvPr>
          <p:cNvSpPr/>
          <p:nvPr/>
        </p:nvSpPr>
        <p:spPr>
          <a:xfrm>
            <a:off x="4279006" y="3670299"/>
            <a:ext cx="3446708" cy="236971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Auditable</a:t>
            </a:r>
          </a:p>
        </p:txBody>
      </p:sp>
      <p:sp>
        <p:nvSpPr>
          <p:cNvPr id="9" name="Rectangle 8">
            <a:extLst>
              <a:ext uri="{FF2B5EF4-FFF2-40B4-BE49-F238E27FC236}">
                <a16:creationId xmlns:a16="http://schemas.microsoft.com/office/drawing/2014/main" id="{020736E1-7F03-44FC-8E8A-113173C06A73}"/>
              </a:ext>
            </a:extLst>
          </p:cNvPr>
          <p:cNvSpPr/>
          <p:nvPr/>
        </p:nvSpPr>
        <p:spPr>
          <a:xfrm>
            <a:off x="7902620" y="3670298"/>
            <a:ext cx="3446708" cy="2369713"/>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Network and identity</a:t>
            </a:r>
          </a:p>
        </p:txBody>
      </p:sp>
      <p:sp>
        <p:nvSpPr>
          <p:cNvPr id="10" name="Rectangle 9">
            <a:extLst>
              <a:ext uri="{FF2B5EF4-FFF2-40B4-BE49-F238E27FC236}">
                <a16:creationId xmlns:a16="http://schemas.microsoft.com/office/drawing/2014/main" id="{1A65FF7E-D113-67A4-4A66-0833B348D8F7}"/>
              </a:ext>
            </a:extLst>
          </p:cNvPr>
          <p:cNvSpPr/>
          <p:nvPr/>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tx1"/>
                </a:solidFill>
              </a:rPr>
              <a:t>How does an Enterprise Deployment differ from prototype?</a:t>
            </a:r>
          </a:p>
        </p:txBody>
      </p:sp>
    </p:spTree>
    <p:extLst>
      <p:ext uri="{BB962C8B-B14F-4D97-AF65-F5344CB8AC3E}">
        <p14:creationId xmlns:p14="http://schemas.microsoft.com/office/powerpoint/2010/main" val="298004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5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50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zure AI Foundry">
            <a:extLst>
              <a:ext uri="{FF2B5EF4-FFF2-40B4-BE49-F238E27FC236}">
                <a16:creationId xmlns:a16="http://schemas.microsoft.com/office/drawing/2014/main" id="{C80533B3-390F-F599-E27E-703427A2E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056"/>
            <a:ext cx="12192000" cy="671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697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phic that shows Foundry Agent Service is the Azure AI Foundry glue.">
            <a:extLst>
              <a:ext uri="{FF2B5EF4-FFF2-40B4-BE49-F238E27FC236}">
                <a16:creationId xmlns:a16="http://schemas.microsoft.com/office/drawing/2014/main" id="{5A5F22DE-6F54-2984-D5A6-F2F171DEE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422" y="0"/>
            <a:ext cx="96345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469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99f16fea-013b-4bbc-96a6-e72efdd9f50a}" enabled="1" method="Privileged" siteId="{65f51067-7d65-4aa9-b996-4cc43a0d7111}" removed="0"/>
</clbl:labelList>
</file>

<file path=docProps/app.xml><?xml version="1.0" encoding="utf-8"?>
<Properties xmlns="http://schemas.openxmlformats.org/officeDocument/2006/extended-properties" xmlns:vt="http://schemas.openxmlformats.org/officeDocument/2006/docPropsVTypes">
  <TotalTime>8973</TotalTime>
  <Words>543</Words>
  <Application>Microsoft Macintosh PowerPoint</Application>
  <PresentationFormat>Widescreen</PresentationFormat>
  <Paragraphs>74</Paragraphs>
  <Slides>19</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AL BAYAN PLAIN</vt:lpstr>
      <vt:lpstr>Aptos</vt:lpstr>
      <vt:lpstr>Aptos Display</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I select the best model for my use case?</vt:lpstr>
      <vt:lpstr>Filter models for performance</vt:lpstr>
      <vt:lpstr>Utilize Azure AI Foundry Content Safety</vt:lpstr>
      <vt:lpstr>Assess the model performance</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Mohit Sharma</dc:creator>
  <cp:lastModifiedBy>Mohit Sharma</cp:lastModifiedBy>
  <cp:revision>5</cp:revision>
  <dcterms:created xsi:type="dcterms:W3CDTF">2025-10-07T10:16:23Z</dcterms:created>
  <dcterms:modified xsi:type="dcterms:W3CDTF">2025-11-15T13:40:39Z</dcterms:modified>
</cp:coreProperties>
</file>